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0" r:id="rId4"/>
    <p:sldId id="259" r:id="rId5"/>
    <p:sldId id="265" r:id="rId6"/>
    <p:sldId id="274" r:id="rId7"/>
    <p:sldId id="273" r:id="rId8"/>
    <p:sldId id="275" r:id="rId9"/>
    <p:sldId id="276" r:id="rId10"/>
    <p:sldId id="278" r:id="rId11"/>
    <p:sldId id="279" r:id="rId12"/>
    <p:sldId id="277" r:id="rId13"/>
    <p:sldId id="280" r:id="rId14"/>
    <p:sldId id="281" r:id="rId15"/>
    <p:sldId id="282" r:id="rId16"/>
    <p:sldId id="283" r:id="rId17"/>
    <p:sldId id="284" r:id="rId18"/>
    <p:sldId id="285" r:id="rId19"/>
    <p:sldId id="266" r:id="rId20"/>
    <p:sldId id="261" r:id="rId21"/>
    <p:sldId id="262" r:id="rId22"/>
    <p:sldId id="263" r:id="rId23"/>
    <p:sldId id="264" r:id="rId24"/>
    <p:sldId id="267" r:id="rId25"/>
    <p:sldId id="268" r:id="rId26"/>
    <p:sldId id="269" r:id="rId27"/>
    <p:sldId id="270" r:id="rId28"/>
    <p:sldId id="271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iangwen.Liu\Downloads\classf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iangwen.Liu\Downloads\top_n.csv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Accuracy</a:t>
            </a:r>
          </a:p>
        </c:rich>
      </c:tx>
      <c:layout>
        <c:manualLayout>
          <c:xMode val="edge"/>
          <c:yMode val="edge"/>
          <c:x val="1.0356232644832411E-2"/>
          <c:y val="1.7511854974263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classf!$B$2:$B$105</c:f>
              <c:numCache>
                <c:formatCode>General</c:formatCode>
                <c:ptCount val="104"/>
                <c:pt idx="0">
                  <c:v>0.5</c:v>
                </c:pt>
                <c:pt idx="1">
                  <c:v>0.5</c:v>
                </c:pt>
                <c:pt idx="2">
                  <c:v>0</c:v>
                </c:pt>
                <c:pt idx="3">
                  <c:v>0.5</c:v>
                </c:pt>
                <c:pt idx="4">
                  <c:v>0</c:v>
                </c:pt>
                <c:pt idx="5">
                  <c:v>0</c:v>
                </c:pt>
                <c:pt idx="6">
                  <c:v>0.4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0.4</c:v>
                </c:pt>
                <c:pt idx="11">
                  <c:v>0</c:v>
                </c:pt>
                <c:pt idx="12">
                  <c:v>0.2</c:v>
                </c:pt>
                <c:pt idx="13">
                  <c:v>0</c:v>
                </c:pt>
                <c:pt idx="14">
                  <c:v>0</c:v>
                </c:pt>
                <c:pt idx="15">
                  <c:v>0.2</c:v>
                </c:pt>
                <c:pt idx="16">
                  <c:v>0.2</c:v>
                </c:pt>
                <c:pt idx="17">
                  <c:v>0.2</c:v>
                </c:pt>
                <c:pt idx="18">
                  <c:v>0.2</c:v>
                </c:pt>
                <c:pt idx="19">
                  <c:v>0.2</c:v>
                </c:pt>
                <c:pt idx="20">
                  <c:v>0</c:v>
                </c:pt>
                <c:pt idx="21">
                  <c:v>0.6</c:v>
                </c:pt>
                <c:pt idx="22">
                  <c:v>0.4</c:v>
                </c:pt>
                <c:pt idx="23">
                  <c:v>0.4</c:v>
                </c:pt>
                <c:pt idx="24">
                  <c:v>0.4</c:v>
                </c:pt>
                <c:pt idx="25">
                  <c:v>0.4</c:v>
                </c:pt>
                <c:pt idx="26">
                  <c:v>0.2</c:v>
                </c:pt>
                <c:pt idx="27">
                  <c:v>0.2</c:v>
                </c:pt>
                <c:pt idx="28">
                  <c:v>0.6</c:v>
                </c:pt>
                <c:pt idx="29">
                  <c:v>0.2</c:v>
                </c:pt>
                <c:pt idx="30">
                  <c:v>0.2</c:v>
                </c:pt>
                <c:pt idx="31">
                  <c:v>0.6</c:v>
                </c:pt>
                <c:pt idx="32">
                  <c:v>0.4</c:v>
                </c:pt>
                <c:pt idx="33">
                  <c:v>0.6</c:v>
                </c:pt>
                <c:pt idx="34">
                  <c:v>0.4</c:v>
                </c:pt>
                <c:pt idx="35">
                  <c:v>0.6</c:v>
                </c:pt>
                <c:pt idx="36">
                  <c:v>0.4</c:v>
                </c:pt>
                <c:pt idx="37">
                  <c:v>0</c:v>
                </c:pt>
                <c:pt idx="38">
                  <c:v>0</c:v>
                </c:pt>
                <c:pt idx="39">
                  <c:v>0.8</c:v>
                </c:pt>
                <c:pt idx="40">
                  <c:v>0.2</c:v>
                </c:pt>
                <c:pt idx="41">
                  <c:v>0.8</c:v>
                </c:pt>
                <c:pt idx="42">
                  <c:v>0.2</c:v>
                </c:pt>
                <c:pt idx="43">
                  <c:v>1</c:v>
                </c:pt>
                <c:pt idx="44">
                  <c:v>0.3</c:v>
                </c:pt>
                <c:pt idx="45">
                  <c:v>0.7</c:v>
                </c:pt>
                <c:pt idx="46">
                  <c:v>0.7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0.6</c:v>
                </c:pt>
                <c:pt idx="56">
                  <c:v>0</c:v>
                </c:pt>
                <c:pt idx="57">
                  <c:v>0.6</c:v>
                </c:pt>
                <c:pt idx="58">
                  <c:v>0.2</c:v>
                </c:pt>
                <c:pt idx="59">
                  <c:v>0.2</c:v>
                </c:pt>
                <c:pt idx="60">
                  <c:v>0.4</c:v>
                </c:pt>
                <c:pt idx="61">
                  <c:v>0.4</c:v>
                </c:pt>
                <c:pt idx="62">
                  <c:v>0.2</c:v>
                </c:pt>
                <c:pt idx="63">
                  <c:v>0.4</c:v>
                </c:pt>
                <c:pt idx="64">
                  <c:v>0.4</c:v>
                </c:pt>
                <c:pt idx="65">
                  <c:v>0.8</c:v>
                </c:pt>
                <c:pt idx="66">
                  <c:v>0.2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0.2</c:v>
                </c:pt>
                <c:pt idx="72">
                  <c:v>0.4</c:v>
                </c:pt>
                <c:pt idx="73">
                  <c:v>0.4</c:v>
                </c:pt>
                <c:pt idx="74">
                  <c:v>0.2</c:v>
                </c:pt>
                <c:pt idx="75">
                  <c:v>0.4</c:v>
                </c:pt>
                <c:pt idx="76">
                  <c:v>0.6</c:v>
                </c:pt>
                <c:pt idx="77">
                  <c:v>0.8</c:v>
                </c:pt>
                <c:pt idx="78">
                  <c:v>0.4</c:v>
                </c:pt>
                <c:pt idx="79">
                  <c:v>0.6</c:v>
                </c:pt>
                <c:pt idx="80">
                  <c:v>0.4</c:v>
                </c:pt>
                <c:pt idx="81">
                  <c:v>0</c:v>
                </c:pt>
                <c:pt idx="82">
                  <c:v>0.6</c:v>
                </c:pt>
                <c:pt idx="83">
                  <c:v>0.2</c:v>
                </c:pt>
                <c:pt idx="84">
                  <c:v>0.4</c:v>
                </c:pt>
                <c:pt idx="85">
                  <c:v>0.4</c:v>
                </c:pt>
                <c:pt idx="86">
                  <c:v>0.2</c:v>
                </c:pt>
                <c:pt idx="87">
                  <c:v>0.4</c:v>
                </c:pt>
                <c:pt idx="88">
                  <c:v>0.8</c:v>
                </c:pt>
                <c:pt idx="89">
                  <c:v>0.4</c:v>
                </c:pt>
                <c:pt idx="90">
                  <c:v>0.2</c:v>
                </c:pt>
                <c:pt idx="91">
                  <c:v>0.8</c:v>
                </c:pt>
                <c:pt idx="92">
                  <c:v>0.4</c:v>
                </c:pt>
                <c:pt idx="93">
                  <c:v>0.4</c:v>
                </c:pt>
                <c:pt idx="94">
                  <c:v>0.8</c:v>
                </c:pt>
                <c:pt idx="95">
                  <c:v>0.2</c:v>
                </c:pt>
                <c:pt idx="96">
                  <c:v>0</c:v>
                </c:pt>
                <c:pt idx="97">
                  <c:v>0.5</c:v>
                </c:pt>
                <c:pt idx="98">
                  <c:v>0.2</c:v>
                </c:pt>
                <c:pt idx="99">
                  <c:v>0.2</c:v>
                </c:pt>
                <c:pt idx="100">
                  <c:v>0.7</c:v>
                </c:pt>
                <c:pt idx="101">
                  <c:v>0.3</c:v>
                </c:pt>
                <c:pt idx="102">
                  <c:v>0.7</c:v>
                </c:pt>
                <c:pt idx="10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DF-41F3-B01B-CFBA908E60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4730952"/>
        <c:axId val="388944008"/>
      </c:barChart>
      <c:catAx>
        <c:axId val="3847309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944008"/>
        <c:crosses val="autoZero"/>
        <c:auto val="1"/>
        <c:lblAlgn val="ctr"/>
        <c:lblOffset val="100"/>
        <c:noMultiLvlLbl val="0"/>
      </c:catAx>
      <c:valAx>
        <c:axId val="3889440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4730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662990815277246E-2"/>
          <c:y val="0.1116789516789517"/>
          <c:w val="0.93270220042426089"/>
          <c:h val="0.72755647558797165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top_n!$M$1</c:f>
              <c:strCache>
                <c:ptCount val="1"/>
                <c:pt idx="0">
                  <c:v>top_total_ave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1"/>
              </a:solidFill>
            </a:ln>
            <a:effectLst/>
          </c:spPr>
          <c:invertIfNegative val="0"/>
          <c:val>
            <c:numRef>
              <c:f>top_n!$M$2:$M$105</c:f>
              <c:numCache>
                <c:formatCode>General</c:formatCode>
                <c:ptCount val="104"/>
                <c:pt idx="0">
                  <c:v>27.7</c:v>
                </c:pt>
                <c:pt idx="1">
                  <c:v>28.4</c:v>
                </c:pt>
                <c:pt idx="2">
                  <c:v>11.5999999999999</c:v>
                </c:pt>
                <c:pt idx="3">
                  <c:v>22.7</c:v>
                </c:pt>
                <c:pt idx="4">
                  <c:v>15.899999999999901</c:v>
                </c:pt>
                <c:pt idx="5">
                  <c:v>15.3</c:v>
                </c:pt>
                <c:pt idx="6">
                  <c:v>9.5</c:v>
                </c:pt>
                <c:pt idx="7">
                  <c:v>15.5</c:v>
                </c:pt>
                <c:pt idx="8">
                  <c:v>9.7999999999999901</c:v>
                </c:pt>
                <c:pt idx="9">
                  <c:v>15.7</c:v>
                </c:pt>
                <c:pt idx="10">
                  <c:v>28.6</c:v>
                </c:pt>
                <c:pt idx="11">
                  <c:v>18.599999999999898</c:v>
                </c:pt>
                <c:pt idx="12">
                  <c:v>13.7</c:v>
                </c:pt>
                <c:pt idx="13">
                  <c:v>10.199999999999999</c:v>
                </c:pt>
                <c:pt idx="14">
                  <c:v>22.4</c:v>
                </c:pt>
                <c:pt idx="15">
                  <c:v>7.8999999999999897</c:v>
                </c:pt>
                <c:pt idx="16">
                  <c:v>22.1</c:v>
                </c:pt>
                <c:pt idx="17">
                  <c:v>11.799999999999899</c:v>
                </c:pt>
                <c:pt idx="18">
                  <c:v>11.5999999999999</c:v>
                </c:pt>
                <c:pt idx="19">
                  <c:v>19.1999999999999</c:v>
                </c:pt>
                <c:pt idx="20">
                  <c:v>12.8</c:v>
                </c:pt>
                <c:pt idx="21">
                  <c:v>15</c:v>
                </c:pt>
                <c:pt idx="22">
                  <c:v>10.199999999999999</c:v>
                </c:pt>
                <c:pt idx="23">
                  <c:v>12.8</c:v>
                </c:pt>
                <c:pt idx="24">
                  <c:v>13.299999999999899</c:v>
                </c:pt>
                <c:pt idx="25">
                  <c:v>11.2</c:v>
                </c:pt>
                <c:pt idx="26">
                  <c:v>9.4</c:v>
                </c:pt>
                <c:pt idx="27">
                  <c:v>12</c:v>
                </c:pt>
                <c:pt idx="28">
                  <c:v>18</c:v>
                </c:pt>
                <c:pt idx="29">
                  <c:v>15.0999999999999</c:v>
                </c:pt>
                <c:pt idx="30">
                  <c:v>14.6</c:v>
                </c:pt>
                <c:pt idx="31">
                  <c:v>15.399999999999901</c:v>
                </c:pt>
                <c:pt idx="32">
                  <c:v>15.1999999999999</c:v>
                </c:pt>
                <c:pt idx="33">
                  <c:v>31.2</c:v>
                </c:pt>
                <c:pt idx="34">
                  <c:v>15.8</c:v>
                </c:pt>
                <c:pt idx="35">
                  <c:v>16.5</c:v>
                </c:pt>
                <c:pt idx="36">
                  <c:v>19.099999999999898</c:v>
                </c:pt>
                <c:pt idx="37">
                  <c:v>13.9</c:v>
                </c:pt>
                <c:pt idx="38">
                  <c:v>8.5999999999999908</c:v>
                </c:pt>
                <c:pt idx="39">
                  <c:v>25.9</c:v>
                </c:pt>
                <c:pt idx="40">
                  <c:v>15.0999999999999</c:v>
                </c:pt>
                <c:pt idx="41">
                  <c:v>26.099999999999898</c:v>
                </c:pt>
                <c:pt idx="42">
                  <c:v>17</c:v>
                </c:pt>
                <c:pt idx="43">
                  <c:v>15.3</c:v>
                </c:pt>
                <c:pt idx="44">
                  <c:v>14.899999999999901</c:v>
                </c:pt>
                <c:pt idx="45">
                  <c:v>19.3</c:v>
                </c:pt>
                <c:pt idx="46">
                  <c:v>20</c:v>
                </c:pt>
                <c:pt idx="47">
                  <c:v>16.2</c:v>
                </c:pt>
                <c:pt idx="48">
                  <c:v>9.8000000000000007</c:v>
                </c:pt>
                <c:pt idx="49">
                  <c:v>11.6</c:v>
                </c:pt>
                <c:pt idx="50">
                  <c:v>21.1999999999999</c:v>
                </c:pt>
                <c:pt idx="51">
                  <c:v>28</c:v>
                </c:pt>
                <c:pt idx="52">
                  <c:v>10.5</c:v>
                </c:pt>
                <c:pt idx="53">
                  <c:v>16.7</c:v>
                </c:pt>
                <c:pt idx="54">
                  <c:v>13.6</c:v>
                </c:pt>
                <c:pt idx="55">
                  <c:v>19.2</c:v>
                </c:pt>
                <c:pt idx="56">
                  <c:v>9.5</c:v>
                </c:pt>
                <c:pt idx="57">
                  <c:v>15.9</c:v>
                </c:pt>
                <c:pt idx="58">
                  <c:v>14.5999999999999</c:v>
                </c:pt>
                <c:pt idx="59">
                  <c:v>17</c:v>
                </c:pt>
                <c:pt idx="60">
                  <c:v>13.7</c:v>
                </c:pt>
                <c:pt idx="61">
                  <c:v>10.199999999999999</c:v>
                </c:pt>
                <c:pt idx="62">
                  <c:v>13.8</c:v>
                </c:pt>
                <c:pt idx="63">
                  <c:v>11.6999999999999</c:v>
                </c:pt>
                <c:pt idx="64">
                  <c:v>17.799999999999901</c:v>
                </c:pt>
                <c:pt idx="65">
                  <c:v>16.399999999999999</c:v>
                </c:pt>
                <c:pt idx="66">
                  <c:v>11.9</c:v>
                </c:pt>
                <c:pt idx="67">
                  <c:v>15.899999999999901</c:v>
                </c:pt>
                <c:pt idx="68">
                  <c:v>14</c:v>
                </c:pt>
                <c:pt idx="69">
                  <c:v>9.6</c:v>
                </c:pt>
                <c:pt idx="70">
                  <c:v>13.5</c:v>
                </c:pt>
                <c:pt idx="71">
                  <c:v>18.100000000000001</c:v>
                </c:pt>
                <c:pt idx="72">
                  <c:v>13.4</c:v>
                </c:pt>
                <c:pt idx="73">
                  <c:v>10.799999999999899</c:v>
                </c:pt>
                <c:pt idx="74">
                  <c:v>14.5</c:v>
                </c:pt>
                <c:pt idx="75">
                  <c:v>12.7</c:v>
                </c:pt>
                <c:pt idx="76">
                  <c:v>19.899999999999999</c:v>
                </c:pt>
                <c:pt idx="77">
                  <c:v>20</c:v>
                </c:pt>
                <c:pt idx="78">
                  <c:v>30.3</c:v>
                </c:pt>
                <c:pt idx="79">
                  <c:v>10.899999999999901</c:v>
                </c:pt>
                <c:pt idx="80">
                  <c:v>17.399999999999999</c:v>
                </c:pt>
                <c:pt idx="81">
                  <c:v>14.2</c:v>
                </c:pt>
                <c:pt idx="82">
                  <c:v>22.5</c:v>
                </c:pt>
                <c:pt idx="83">
                  <c:v>10.5999999999999</c:v>
                </c:pt>
                <c:pt idx="84">
                  <c:v>22.7</c:v>
                </c:pt>
                <c:pt idx="85">
                  <c:v>11.7</c:v>
                </c:pt>
                <c:pt idx="86">
                  <c:v>11</c:v>
                </c:pt>
                <c:pt idx="87">
                  <c:v>15.9</c:v>
                </c:pt>
                <c:pt idx="88">
                  <c:v>22.1</c:v>
                </c:pt>
                <c:pt idx="89">
                  <c:v>12.399999999999901</c:v>
                </c:pt>
                <c:pt idx="90">
                  <c:v>9.4</c:v>
                </c:pt>
                <c:pt idx="91">
                  <c:v>13.6999999999999</c:v>
                </c:pt>
                <c:pt idx="92">
                  <c:v>11.299999999999899</c:v>
                </c:pt>
                <c:pt idx="93">
                  <c:v>14.0999999999999</c:v>
                </c:pt>
                <c:pt idx="94">
                  <c:v>21.8</c:v>
                </c:pt>
                <c:pt idx="95">
                  <c:v>26.3</c:v>
                </c:pt>
                <c:pt idx="96">
                  <c:v>12.899999999999901</c:v>
                </c:pt>
                <c:pt idx="97">
                  <c:v>28.8</c:v>
                </c:pt>
                <c:pt idx="98">
                  <c:v>13.799999999999899</c:v>
                </c:pt>
                <c:pt idx="99">
                  <c:v>45.1</c:v>
                </c:pt>
                <c:pt idx="100">
                  <c:v>39.5</c:v>
                </c:pt>
                <c:pt idx="101">
                  <c:v>28.8</c:v>
                </c:pt>
                <c:pt idx="102">
                  <c:v>34.299999999999997</c:v>
                </c:pt>
                <c:pt idx="103">
                  <c:v>37.799999999999997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81-466F-957B-CB287E00CA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9945856"/>
        <c:axId val="399947824"/>
      </c:barChart>
      <c:catAx>
        <c:axId val="3999458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47824"/>
        <c:crosses val="autoZero"/>
        <c:auto val="1"/>
        <c:lblAlgn val="ctr"/>
        <c:lblOffset val="100"/>
        <c:noMultiLvlLbl val="0"/>
      </c:catAx>
      <c:valAx>
        <c:axId val="39994782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45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0.04076</cdr:x>
      <cdr:y>0.90069</cdr:y>
    </cdr:from>
    <cdr:to>
      <cdr:x>0.53316</cdr:x>
      <cdr:y>0.97424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F71FF2E-163C-4F3F-858E-FA3DE2F9A37D}"/>
            </a:ext>
          </a:extLst>
        </cdr:cNvPr>
        <cdr:cNvSpPr txBox="1"/>
      </cdr:nvSpPr>
      <cdr:spPr>
        <a:xfrm xmlns:a="http://schemas.openxmlformats.org/drawingml/2006/main">
          <a:off x="428579" y="3919219"/>
          <a:ext cx="5177881" cy="3200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Images with ID</a:t>
          </a:r>
        </a:p>
      </cdr:txBody>
    </cdr:sp>
  </cdr:relSizeAnchor>
  <cdr:relSizeAnchor xmlns:cdr="http://schemas.openxmlformats.org/drawingml/2006/chartDrawing">
    <cdr:from>
      <cdr:x>0.04928</cdr:x>
      <cdr:y>0.00241</cdr:y>
    </cdr:from>
    <cdr:to>
      <cdr:x>0.58575</cdr:x>
      <cdr:y>0.26436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DE0FB735-5D83-4BB3-907F-A494110E47CD}"/>
            </a:ext>
          </a:extLst>
        </cdr:cNvPr>
        <cdr:cNvSpPr txBox="1"/>
      </cdr:nvSpPr>
      <cdr:spPr>
        <a:xfrm xmlns:a="http://schemas.openxmlformats.org/drawingml/2006/main">
          <a:off x="518160" y="10499"/>
          <a:ext cx="5641366" cy="11398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D = A2-A1</a:t>
          </a:r>
        </a:p>
        <a:p xmlns:a="http://schemas.openxmlformats.org/drawingml/2006/main">
          <a:r>
            <a:rPr lang="en-US" sz="1600" dirty="0"/>
            <a:t>A1: Average score over all 104 scores for each row </a:t>
          </a:r>
        </a:p>
        <a:p xmlns:a="http://schemas.openxmlformats.org/drawingml/2006/main">
          <a:r>
            <a:rPr lang="en-US" sz="1600" dirty="0"/>
            <a:t>A2: Average score over top 5 scores for each row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AC6CB-E8AD-4AAF-8D74-745827C7ED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51281-D0E2-47B1-8477-BE5B8D34E8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06D-37C6-44A2-97E5-A883E7FC34AB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B719D-E373-4532-980E-A51463058C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34492-4B76-4B0B-9293-2F0B86EECB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3797D-A196-423D-B1B5-E989D11D4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8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05674-909E-4040-9D5A-0127043FD38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940C8-B0BD-4A2F-A669-ADAF780F9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7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B9BB-E362-4584-8DE6-20E30D7F2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C8B3D-2C54-4825-82B3-8E3A95848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788A3-DA50-43A1-A64D-45071B67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0180-843F-4A91-B006-A6011EDD8336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AC0B1-B91A-4B7C-8E0F-64613354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D05A2-251C-4E3E-804D-C36CE900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1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8603-A4B2-477E-B07F-48B5B96B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48992-5A2F-4C26-ACFF-1EFEB4C4A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B2E7E-999D-4C56-B640-628259B1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8D93-F3F4-45F5-BDD5-5E493B4B2B49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4A064-4AEA-41AC-974D-D2049D95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E825-7F6E-4719-ACE1-5D0AA44B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8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13396-4FB5-45C7-A39A-39A3F71EB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E84E2-6B5D-4A33-A040-89ADA6E14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48289-70B8-406F-A54C-95CB53FFF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0C69-5FA6-4DC0-B446-A529401E5B8D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5E7C4-E929-4AF3-95C3-2E80D32B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4E85A-3714-475B-9F78-58FC5F7E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7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62B-8667-4638-9B69-90BAE255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3D2F-FEDB-4A6A-84C8-094FA244B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1929F-7F0C-4626-A6C3-ED9BD89B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56D3B-4DB1-4B8D-87F9-6666F4FE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5AAC0-FCF9-4F3D-9111-0C5367F7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04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D266-69CF-4880-A6A0-3DD2E789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2BC53-EAA3-4A6C-8A0C-D11C1770E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DBC17-6ACE-4D8D-B1C3-3ABBF45A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CCC7-D9E7-4CA1-A609-461AAC4043DE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0BA47-3F6A-4EA5-9CFC-C1CC9AD8F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6BD10-A36F-4634-A770-F20A331E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2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EC7A-2FAA-475C-B26D-E6010DFA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0F68-11DA-4DE6-8710-4CE8BE181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3516F-18BB-4017-A477-1521F7BB0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15458-8FC0-41C4-8312-6B9876E5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69C2-421D-442D-A050-7DF68A6F00DE}" type="datetime1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19F89-7280-4DE1-9D9E-71551092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CEDFD-BA50-4AA3-8A37-B9592F58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D128-0C1B-4DE6-B1AC-5AA13A2C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0DFFF-45B5-44D8-86B7-1073A6A49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798B1-C491-48A8-B9C8-98F25336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8EE43-467E-43D1-870B-04711D40A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FBAAC-8DF3-42B3-848A-314A8AF6B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9D645-2CCF-42B2-8125-FB4F6B62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84E8-340B-475B-A721-5DB7890F0B13}" type="datetime1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FD8E0-CE7A-4561-8992-1891B6D7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D235B-0F30-463A-8026-45B043A8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E101-2CD7-4FCC-AB44-F6F54F6C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035F1-D119-49F2-95BD-FB563D39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5877-72BC-4252-96A8-08165C20EFA5}" type="datetime1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8FBB5-92D3-490B-A6DC-4DB38A1E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088C-4370-4249-B45B-533EB79A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52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9C0CE-C3B0-4D73-840C-85B68E23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E261-9E61-4851-B8F6-915E5ECEEBD6}" type="datetime1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EA4A3-BE74-4CE6-ABAA-42A20C0B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5D2B2-BBA7-49C2-81D3-65F8087C6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1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3EF6-B76C-45B9-8230-CA9316E1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B7F2E-9887-43C4-B33C-745FD9475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67A12-E702-4FF3-94D5-ABB0A8051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759DD-C994-458A-89A2-B2A6E4EC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0F20-C2FC-4895-B8CD-86FD62D17294}" type="datetime1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1AA12-CF4C-4E6F-9C21-3AF019C4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1BA75-1CFA-49B6-8EA0-42548A31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9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5FBF-0CC1-4939-BE4B-7C2BB920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46C5D-439E-420E-9E3A-EBCFE944A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AB2E5-EBA4-4614-8437-185B34974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6382C-D02E-45C5-BB08-D63DDE3B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4C9BD-34B2-4F57-8E33-469D78CDD102}" type="datetime1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2C18D-5EC1-46E8-9A42-4032626C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147DC-386D-4186-BDE7-276F1B2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4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A718C-9790-44DA-934D-7A8604E84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C1EDC-3337-4399-BBC1-CD4799BA5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B2E-CFF3-4160-9932-C49FD017D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1D608-A66A-492C-A435-A7534B6F40A9}" type="datetime1">
              <a:rPr lang="en-US" smtClean="0"/>
              <a:t>9/5/2018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579CA-246C-40F3-B1E5-551253546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Xiangwen &amp; Leihong &amp; Joshua @FDA/NCTR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940D2-E7F1-451C-9FB6-5B5B638DC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1D8E-6D76-4888-9F16-BB03C5B250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7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E5AA-25BE-4744-AA1A-65F0B34644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OCR for text detection and recognition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D50F4-B969-48B2-BD30-0AE68494A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on drug packages from Google images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1316B-620F-4FEB-A41E-BCF617410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DEE4-BEA8-4372-8EEA-7E53DD805AF8}" type="datetime1">
              <a:rPr lang="en-US" smtClean="0"/>
              <a:t>9/5/2018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CDD0BB1-336A-4F03-9125-CF1672906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02C7D25-32BF-4413-A7FB-EC1B201E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2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5E14-B3E6-47B8-BE5B-3CFA0648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Image result with high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B7F2-B0E8-4106-9440-D69C8D6C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6653-3C5E-42C7-B4BE-27A9D2023F15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10</a:t>
            </a:fld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7BC0346-A0F4-4508-81BA-4D1BC2D8E30B}"/>
              </a:ext>
            </a:extLst>
          </p:cNvPr>
          <p:cNvSpPr/>
          <p:nvPr/>
        </p:nvSpPr>
        <p:spPr>
          <a:xfrm>
            <a:off x="6583680" y="3143250"/>
            <a:ext cx="320040" cy="22860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E103B-843D-4180-B5F4-B63287BBFB65}"/>
              </a:ext>
            </a:extLst>
          </p:cNvPr>
          <p:cNvSpPr txBox="1"/>
          <p:nvPr/>
        </p:nvSpPr>
        <p:spPr>
          <a:xfrm>
            <a:off x="6903720" y="3916918"/>
            <a:ext cx="241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images with highest similarity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24919-FD89-4851-B4A2-93AE24B4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754188"/>
            <a:ext cx="3818110" cy="44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7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AB3C-CF43-419C-857A-0B83487D4C38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0478-0A4D-4AA4-8C99-F85237C5D6AB}"/>
              </a:ext>
            </a:extLst>
          </p:cNvPr>
          <p:cNvSpPr txBox="1"/>
          <p:nvPr/>
        </p:nvSpPr>
        <p:spPr>
          <a:xfrm>
            <a:off x="1214438" y="720090"/>
            <a:ext cx="1024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87                                                                             53                                                                         39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EE4826-9665-47A4-BAF2-7A5F01189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2016681"/>
            <a:ext cx="3338951" cy="3669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D29B0-E0AB-4E06-B8FA-0762889F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36" y="1972427"/>
            <a:ext cx="3411622" cy="4112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F478A-890E-46E1-AC93-B34B36238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036" y="1795224"/>
            <a:ext cx="4180327" cy="41120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94FAC3-569F-4C59-BA06-22922F33C9F9}"/>
              </a:ext>
            </a:extLst>
          </p:cNvPr>
          <p:cNvCxnSpPr/>
          <p:nvPr/>
        </p:nvCxnSpPr>
        <p:spPr>
          <a:xfrm>
            <a:off x="3814904" y="560070"/>
            <a:ext cx="0" cy="579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AC27-1D04-483F-B1A2-C694A260E39F}"/>
              </a:ext>
            </a:extLst>
          </p:cNvPr>
          <p:cNvCxnSpPr/>
          <p:nvPr/>
        </p:nvCxnSpPr>
        <p:spPr>
          <a:xfrm>
            <a:off x="7807784" y="560070"/>
            <a:ext cx="0" cy="579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B76776-66A9-47AE-8A20-4BB763B974EC}"/>
              </a:ext>
            </a:extLst>
          </p:cNvPr>
          <p:cNvSpPr txBox="1"/>
          <p:nvPr/>
        </p:nvSpPr>
        <p:spPr>
          <a:xfrm>
            <a:off x="478704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9FF5A0-C359-44D2-9A80-A0C9BEA0FD73}"/>
              </a:ext>
            </a:extLst>
          </p:cNvPr>
          <p:cNvSpPr txBox="1"/>
          <p:nvPr/>
        </p:nvSpPr>
        <p:spPr>
          <a:xfrm>
            <a:off x="4528399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7F138-145A-4E52-B981-BFA209DDA54C}"/>
              </a:ext>
            </a:extLst>
          </p:cNvPr>
          <p:cNvSpPr txBox="1"/>
          <p:nvPr/>
        </p:nvSpPr>
        <p:spPr>
          <a:xfrm>
            <a:off x="8770996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</p:spTree>
    <p:extLst>
      <p:ext uri="{BB962C8B-B14F-4D97-AF65-F5344CB8AC3E}">
        <p14:creationId xmlns:p14="http://schemas.microsoft.com/office/powerpoint/2010/main" val="142981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454A-60FF-4669-8B35-9AB4AB5A72DC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12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40945B-1A62-47E7-885A-99981B00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" y="895350"/>
            <a:ext cx="4210050" cy="5067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9DA017-CC5A-4992-80AB-B4D9838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87" y="832484"/>
            <a:ext cx="5353050" cy="5400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68D32D-7C11-4C74-90A4-D874EE5473F1}"/>
              </a:ext>
            </a:extLst>
          </p:cNvPr>
          <p:cNvSpPr txBox="1"/>
          <p:nvPr/>
        </p:nvSpPr>
        <p:spPr>
          <a:xfrm>
            <a:off x="2045970" y="35433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73                                                                                                       46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326BC-1C5F-4FF2-A66F-7615B7823985}"/>
              </a:ext>
            </a:extLst>
          </p:cNvPr>
          <p:cNvSpPr txBox="1"/>
          <p:nvPr/>
        </p:nvSpPr>
        <p:spPr>
          <a:xfrm>
            <a:off x="478704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84226-B6D3-461D-B9D7-31CBE2C399E3}"/>
              </a:ext>
            </a:extLst>
          </p:cNvPr>
          <p:cNvSpPr txBox="1"/>
          <p:nvPr/>
        </p:nvSpPr>
        <p:spPr>
          <a:xfrm>
            <a:off x="8770996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</p:spTree>
    <p:extLst>
      <p:ext uri="{BB962C8B-B14F-4D97-AF65-F5344CB8AC3E}">
        <p14:creationId xmlns:p14="http://schemas.microsoft.com/office/powerpoint/2010/main" val="309358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5E14-B3E6-47B8-BE5B-3CFA0648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Image result with high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B7F2-B0E8-4106-9440-D69C8D6C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6653-3C5E-42C7-B4BE-27A9D2023F15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13</a:t>
            </a:fld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7BC0346-A0F4-4508-81BA-4D1BC2D8E30B}"/>
              </a:ext>
            </a:extLst>
          </p:cNvPr>
          <p:cNvSpPr/>
          <p:nvPr/>
        </p:nvSpPr>
        <p:spPr>
          <a:xfrm>
            <a:off x="6583680" y="3143250"/>
            <a:ext cx="320040" cy="22860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E103B-843D-4180-B5F4-B63287BBFB65}"/>
              </a:ext>
            </a:extLst>
          </p:cNvPr>
          <p:cNvSpPr txBox="1"/>
          <p:nvPr/>
        </p:nvSpPr>
        <p:spPr>
          <a:xfrm>
            <a:off x="6903720" y="3916918"/>
            <a:ext cx="241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images with highest similarity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EBD3E3-3F9A-40D8-A149-1217ADA2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7825"/>
            <a:ext cx="3962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35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AB3C-CF43-419C-857A-0B83487D4C38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0478-0A4D-4AA4-8C99-F85237C5D6AB}"/>
              </a:ext>
            </a:extLst>
          </p:cNvPr>
          <p:cNvSpPr txBox="1"/>
          <p:nvPr/>
        </p:nvSpPr>
        <p:spPr>
          <a:xfrm>
            <a:off x="1214438" y="720090"/>
            <a:ext cx="1024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68                                                                             53                                                                         49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94FAC3-569F-4C59-BA06-22922F33C9F9}"/>
              </a:ext>
            </a:extLst>
          </p:cNvPr>
          <p:cNvCxnSpPr/>
          <p:nvPr/>
        </p:nvCxnSpPr>
        <p:spPr>
          <a:xfrm>
            <a:off x="3814904" y="560070"/>
            <a:ext cx="0" cy="579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AC27-1D04-483F-B1A2-C694A260E39F}"/>
              </a:ext>
            </a:extLst>
          </p:cNvPr>
          <p:cNvCxnSpPr/>
          <p:nvPr/>
        </p:nvCxnSpPr>
        <p:spPr>
          <a:xfrm>
            <a:off x="7807784" y="560070"/>
            <a:ext cx="0" cy="579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29F6A2-2D11-4888-8605-18700597E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9" y="1616472"/>
            <a:ext cx="3098278" cy="4561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AF714-E3E8-4A64-99F5-C5408F9F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156" y="1656160"/>
            <a:ext cx="3679832" cy="4481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F73D4C-7E05-4300-9F98-E0CEAAEC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656160"/>
            <a:ext cx="3471552" cy="4481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B9DB84-EAC5-4061-A5AF-D6A21AE9E31A}"/>
              </a:ext>
            </a:extLst>
          </p:cNvPr>
          <p:cNvSpPr txBox="1"/>
          <p:nvPr/>
        </p:nvSpPr>
        <p:spPr>
          <a:xfrm>
            <a:off x="478704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CA729-5069-4CDF-93E5-D44BEE24FB20}"/>
              </a:ext>
            </a:extLst>
          </p:cNvPr>
          <p:cNvSpPr txBox="1"/>
          <p:nvPr/>
        </p:nvSpPr>
        <p:spPr>
          <a:xfrm>
            <a:off x="4528399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D7904C-0DFF-46ED-AB47-D6D0ACAE1070}"/>
              </a:ext>
            </a:extLst>
          </p:cNvPr>
          <p:cNvSpPr txBox="1"/>
          <p:nvPr/>
        </p:nvSpPr>
        <p:spPr>
          <a:xfrm>
            <a:off x="8770996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</p:spTree>
    <p:extLst>
      <p:ext uri="{BB962C8B-B14F-4D97-AF65-F5344CB8AC3E}">
        <p14:creationId xmlns:p14="http://schemas.microsoft.com/office/powerpoint/2010/main" val="606709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454A-60FF-4669-8B35-9AB4AB5A72DC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68D32D-7C11-4C74-90A4-D874EE5473F1}"/>
              </a:ext>
            </a:extLst>
          </p:cNvPr>
          <p:cNvSpPr txBox="1"/>
          <p:nvPr/>
        </p:nvSpPr>
        <p:spPr>
          <a:xfrm>
            <a:off x="2026199" y="378817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44                                                                                                       37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8F418-6FCB-477B-918E-45EEA415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8721"/>
            <a:ext cx="2743200" cy="464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33920-6745-4776-8692-E20B9671A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70160"/>
            <a:ext cx="3345411" cy="5139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434FF7-EB92-42B4-A3C5-1D1395EFFC2D}"/>
              </a:ext>
            </a:extLst>
          </p:cNvPr>
          <p:cNvSpPr txBox="1"/>
          <p:nvPr/>
        </p:nvSpPr>
        <p:spPr>
          <a:xfrm>
            <a:off x="478704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8B63F-02F7-4715-8ED1-AEE4DDF43003}"/>
              </a:ext>
            </a:extLst>
          </p:cNvPr>
          <p:cNvSpPr txBox="1"/>
          <p:nvPr/>
        </p:nvSpPr>
        <p:spPr>
          <a:xfrm>
            <a:off x="8770996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</p:spTree>
    <p:extLst>
      <p:ext uri="{BB962C8B-B14F-4D97-AF65-F5344CB8AC3E}">
        <p14:creationId xmlns:p14="http://schemas.microsoft.com/office/powerpoint/2010/main" val="929689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5E14-B3E6-47B8-BE5B-3CFA0648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result with 0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B7F2-B0E8-4106-9440-D69C8D6C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6653-3C5E-42C7-B4BE-27A9D2023F15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16</a:t>
            </a:fld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7BC0346-A0F4-4508-81BA-4D1BC2D8E30B}"/>
              </a:ext>
            </a:extLst>
          </p:cNvPr>
          <p:cNvSpPr/>
          <p:nvPr/>
        </p:nvSpPr>
        <p:spPr>
          <a:xfrm>
            <a:off x="6583680" y="3143250"/>
            <a:ext cx="320040" cy="22860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E103B-843D-4180-B5F4-B63287BBFB65}"/>
              </a:ext>
            </a:extLst>
          </p:cNvPr>
          <p:cNvSpPr txBox="1"/>
          <p:nvPr/>
        </p:nvSpPr>
        <p:spPr>
          <a:xfrm>
            <a:off x="6903720" y="3916918"/>
            <a:ext cx="241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images with highest similarity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7F5E6-D6A5-4E55-9150-22399A51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57" y="1537493"/>
            <a:ext cx="4417086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72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AB3C-CF43-419C-857A-0B83487D4C38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0478-0A4D-4AA4-8C99-F85237C5D6AB}"/>
              </a:ext>
            </a:extLst>
          </p:cNvPr>
          <p:cNvSpPr txBox="1"/>
          <p:nvPr/>
        </p:nvSpPr>
        <p:spPr>
          <a:xfrm>
            <a:off x="1214438" y="720090"/>
            <a:ext cx="1024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42                                                                             36                                                                          35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94FAC3-569F-4C59-BA06-22922F33C9F9}"/>
              </a:ext>
            </a:extLst>
          </p:cNvPr>
          <p:cNvCxnSpPr/>
          <p:nvPr/>
        </p:nvCxnSpPr>
        <p:spPr>
          <a:xfrm>
            <a:off x="3814904" y="560070"/>
            <a:ext cx="0" cy="579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AC27-1D04-483F-B1A2-C694A260E39F}"/>
              </a:ext>
            </a:extLst>
          </p:cNvPr>
          <p:cNvCxnSpPr/>
          <p:nvPr/>
        </p:nvCxnSpPr>
        <p:spPr>
          <a:xfrm>
            <a:off x="7807784" y="560070"/>
            <a:ext cx="0" cy="579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AA9E7B-438D-4013-892E-AFB71795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9" y="1379369"/>
            <a:ext cx="2384776" cy="4687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3D52E-7B54-404F-8E50-C0FDA8D9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2" y="1656160"/>
            <a:ext cx="2684761" cy="4611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9A684-8E79-49C7-A0B4-759C53346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95" y="1312863"/>
            <a:ext cx="2767666" cy="5043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A07328-C407-4DC2-B825-14F97847626B}"/>
              </a:ext>
            </a:extLst>
          </p:cNvPr>
          <p:cNvSpPr txBox="1"/>
          <p:nvPr/>
        </p:nvSpPr>
        <p:spPr>
          <a:xfrm>
            <a:off x="478704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74B396-5F97-4098-9A45-D61551F7C226}"/>
              </a:ext>
            </a:extLst>
          </p:cNvPr>
          <p:cNvSpPr txBox="1"/>
          <p:nvPr/>
        </p:nvSpPr>
        <p:spPr>
          <a:xfrm>
            <a:off x="4528399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30C2A-1C5A-4B23-9D38-CA84CC27004F}"/>
              </a:ext>
            </a:extLst>
          </p:cNvPr>
          <p:cNvSpPr txBox="1"/>
          <p:nvPr/>
        </p:nvSpPr>
        <p:spPr>
          <a:xfrm>
            <a:off x="8770996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</p:spTree>
    <p:extLst>
      <p:ext uri="{BB962C8B-B14F-4D97-AF65-F5344CB8AC3E}">
        <p14:creationId xmlns:p14="http://schemas.microsoft.com/office/powerpoint/2010/main" val="1811361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454A-60FF-4669-8B35-9AB4AB5A72DC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68D32D-7C11-4C74-90A4-D874EE5473F1}"/>
              </a:ext>
            </a:extLst>
          </p:cNvPr>
          <p:cNvSpPr txBox="1"/>
          <p:nvPr/>
        </p:nvSpPr>
        <p:spPr>
          <a:xfrm>
            <a:off x="2026199" y="378817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33                                                                                                       33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5DFA8D-071A-47D1-9A09-AF5ED8C27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0160"/>
            <a:ext cx="2590800" cy="527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B01C2-7EB0-42FC-8832-40ED77D67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624" y="793947"/>
            <a:ext cx="4276725" cy="5629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F34CBA-3649-4746-A7DE-38FA775823E3}"/>
              </a:ext>
            </a:extLst>
          </p:cNvPr>
          <p:cNvSpPr txBox="1"/>
          <p:nvPr/>
        </p:nvSpPr>
        <p:spPr>
          <a:xfrm>
            <a:off x="478704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A670B-64D8-45ED-8836-1B3D5BD8A287}"/>
              </a:ext>
            </a:extLst>
          </p:cNvPr>
          <p:cNvSpPr txBox="1"/>
          <p:nvPr/>
        </p:nvSpPr>
        <p:spPr>
          <a:xfrm>
            <a:off x="8770996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</p:spTree>
    <p:extLst>
      <p:ext uri="{BB962C8B-B14F-4D97-AF65-F5344CB8AC3E}">
        <p14:creationId xmlns:p14="http://schemas.microsoft.com/office/powerpoint/2010/main" val="2856660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31DE-21A7-484C-803E-7F6F9262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similarity score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7DD6-6BAF-451D-B492-4C9874DEF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score over all 104 scores for each row as A1</a:t>
            </a:r>
          </a:p>
          <a:p>
            <a:r>
              <a:rPr lang="en-US" dirty="0"/>
              <a:t>Average score over top 5 scores for each row as A2</a:t>
            </a:r>
          </a:p>
          <a:p>
            <a:r>
              <a:rPr lang="en-US" dirty="0"/>
              <a:t>Score difference is D = A2 – A1</a:t>
            </a:r>
          </a:p>
          <a:p>
            <a:r>
              <a:rPr lang="en-US" dirty="0"/>
              <a:t>Following is bar char for D over all images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CFB44-1936-4679-A55E-CCA0FFF3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90CB3-522A-4CCB-82A8-441E9633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9DDAC-8629-4D88-9F81-4A248459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1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11B8-773D-43FF-95B6-CEFD5D11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Crawled images from drug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4FBF-7D86-4314-8300-3926EC45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ABIES NIG.</a:t>
            </a:r>
          </a:p>
          <a:p>
            <a:r>
              <a:rPr lang="en-US" dirty="0"/>
              <a:t>ACETAMINOPHEN</a:t>
            </a:r>
          </a:p>
          <a:p>
            <a:r>
              <a:rPr lang="en-US" dirty="0"/>
              <a:t>ACONITUM NAP.</a:t>
            </a:r>
          </a:p>
          <a:p>
            <a:r>
              <a:rPr lang="en-US" dirty="0"/>
              <a:t>ACONITUM NAPELLUS</a:t>
            </a:r>
          </a:p>
          <a:p>
            <a:r>
              <a:rPr lang="en-US" dirty="0"/>
              <a:t>ACYCLOVIR</a:t>
            </a:r>
          </a:p>
          <a:p>
            <a:r>
              <a:rPr lang="en-US" dirty="0"/>
              <a:t>ADAPALENE BENZOYL PEROXIDE</a:t>
            </a:r>
          </a:p>
          <a:p>
            <a:r>
              <a:rPr lang="en-US" dirty="0"/>
              <a:t>ADRENALINUM</a:t>
            </a:r>
          </a:p>
          <a:p>
            <a:r>
              <a:rPr lang="en-US" dirty="0"/>
              <a:t>ALBUTEROL SULFATE</a:t>
            </a:r>
          </a:p>
          <a:p>
            <a:r>
              <a:rPr lang="en-US" dirty="0"/>
              <a:t>ALLIUM SATIVUM</a:t>
            </a:r>
          </a:p>
          <a:p>
            <a:r>
              <a:rPr lang="en-US" dirty="0"/>
              <a:t>ALUMINUM CHLORIDE</a:t>
            </a:r>
          </a:p>
          <a:p>
            <a:r>
              <a:rPr lang="en-US" dirty="0"/>
              <a:t>AMIKACIN SULFATE</a:t>
            </a:r>
          </a:p>
          <a:p>
            <a:r>
              <a:rPr lang="en-US" dirty="0"/>
              <a:t>AMITRIPTYLINE HYDROCHLORIDE</a:t>
            </a:r>
          </a:p>
          <a:p>
            <a:r>
              <a:rPr lang="en-US" dirty="0"/>
              <a:t>AMMONIA INHALANTS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32E028-6848-4736-AC5B-8F459261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7287-56C4-4F4E-9C77-6937FB0E53AB}" type="datetime1">
              <a:rPr lang="en-US" smtClean="0"/>
              <a:t>9/5/2018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BA494C-B622-40E0-B0E2-75D6C60D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5C1831-C0B0-4C57-B13E-2D0855E2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3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122C-A4EC-4DD3-84B4-D44573B8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images through high score differences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5932C-11B0-47BE-A015-BC699D75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266F-4270-42C2-81E2-E8BB611968D7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790C9-F5C4-462A-862B-88C3E099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C5BA-74A6-40EA-927B-88A78BCF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2493024-D727-4F91-82F5-9ACD6CC721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6713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CBAB3F4D-928C-4C59-9B0C-4C85B94C053B}"/>
              </a:ext>
            </a:extLst>
          </p:cNvPr>
          <p:cNvSpPr/>
          <p:nvPr/>
        </p:nvSpPr>
        <p:spPr>
          <a:xfrm>
            <a:off x="10595610" y="2491740"/>
            <a:ext cx="240030" cy="2400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C6D5C5-F6CD-40AD-8D00-74C8EC58192B}"/>
              </a:ext>
            </a:extLst>
          </p:cNvPr>
          <p:cNvSpPr/>
          <p:nvPr/>
        </p:nvSpPr>
        <p:spPr>
          <a:xfrm>
            <a:off x="2228850" y="3525837"/>
            <a:ext cx="240030" cy="2400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C649E5-9B4A-4607-B108-FD62F827F94C}"/>
              </a:ext>
            </a:extLst>
          </p:cNvPr>
          <p:cNvSpPr/>
          <p:nvPr/>
        </p:nvSpPr>
        <p:spPr>
          <a:xfrm>
            <a:off x="5124450" y="3745230"/>
            <a:ext cx="240030" cy="2400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C4F795-84BB-48E4-A78D-966D6B1E3DE2}"/>
              </a:ext>
            </a:extLst>
          </p:cNvPr>
          <p:cNvSpPr/>
          <p:nvPr/>
        </p:nvSpPr>
        <p:spPr>
          <a:xfrm>
            <a:off x="10715625" y="2855913"/>
            <a:ext cx="240030" cy="2400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02B142-1E62-47D9-9FB8-E3AFD14843C3}"/>
              </a:ext>
            </a:extLst>
          </p:cNvPr>
          <p:cNvSpPr/>
          <p:nvPr/>
        </p:nvSpPr>
        <p:spPr>
          <a:xfrm>
            <a:off x="11010900" y="3009900"/>
            <a:ext cx="240030" cy="2400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000EC2-C7E9-4664-B4B1-239D8041C494}"/>
              </a:ext>
            </a:extLst>
          </p:cNvPr>
          <p:cNvSpPr/>
          <p:nvPr/>
        </p:nvSpPr>
        <p:spPr>
          <a:xfrm>
            <a:off x="6096000" y="3629025"/>
            <a:ext cx="240030" cy="2400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6F862C-72AF-4BDA-8BC7-77C718284762}"/>
              </a:ext>
            </a:extLst>
          </p:cNvPr>
          <p:cNvSpPr/>
          <p:nvPr/>
        </p:nvSpPr>
        <p:spPr>
          <a:xfrm>
            <a:off x="8610600" y="3470910"/>
            <a:ext cx="240030" cy="2400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D5F0E6-53C1-47F2-8734-6C9FC59EE1E1}"/>
              </a:ext>
            </a:extLst>
          </p:cNvPr>
          <p:cNvSpPr/>
          <p:nvPr/>
        </p:nvSpPr>
        <p:spPr>
          <a:xfrm>
            <a:off x="4392930" y="3396615"/>
            <a:ext cx="240030" cy="2400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16A10-1A39-4BBC-8CFC-31CFB1B8011A}"/>
              </a:ext>
            </a:extLst>
          </p:cNvPr>
          <p:cNvCxnSpPr/>
          <p:nvPr/>
        </p:nvCxnSpPr>
        <p:spPr>
          <a:xfrm>
            <a:off x="1337310" y="6046470"/>
            <a:ext cx="2244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1C62E0-A0B1-4AD3-B3EA-4AF2FC2AE8D7}"/>
              </a:ext>
            </a:extLst>
          </p:cNvPr>
          <p:cNvCxnSpPr/>
          <p:nvPr/>
        </p:nvCxnSpPr>
        <p:spPr>
          <a:xfrm flipV="1">
            <a:off x="1337310" y="1508760"/>
            <a:ext cx="0" cy="150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852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5E14-B3E6-47B8-BE5B-3CFA0648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Image result with high score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B7F2-B0E8-4106-9440-D69C8D6C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average Score: 73.2  Total average Score: 28.1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6653-3C5E-42C7-B4BE-27A9D2023F15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0E9B4-6D3C-4E55-8C78-6A9A588E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580" y="2316376"/>
            <a:ext cx="2095500" cy="3995524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7BC0346-A0F4-4508-81BA-4D1BC2D8E30B}"/>
              </a:ext>
            </a:extLst>
          </p:cNvPr>
          <p:cNvSpPr/>
          <p:nvPr/>
        </p:nvSpPr>
        <p:spPr>
          <a:xfrm>
            <a:off x="6583680" y="3143250"/>
            <a:ext cx="320040" cy="22860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E103B-843D-4180-B5F4-B63287BBFB65}"/>
              </a:ext>
            </a:extLst>
          </p:cNvPr>
          <p:cNvSpPr txBox="1"/>
          <p:nvPr/>
        </p:nvSpPr>
        <p:spPr>
          <a:xfrm>
            <a:off x="6903720" y="3916918"/>
            <a:ext cx="241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 images with highest similarity</a:t>
            </a:r>
          </a:p>
        </p:txBody>
      </p:sp>
    </p:spTree>
    <p:extLst>
      <p:ext uri="{BB962C8B-B14F-4D97-AF65-F5344CB8AC3E}">
        <p14:creationId xmlns:p14="http://schemas.microsoft.com/office/powerpoint/2010/main" val="300598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AB3C-CF43-419C-857A-0B83487D4C38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C94536-32A6-449A-A806-E0CB737C0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" y="1549120"/>
            <a:ext cx="3097529" cy="3759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D6CE17-4F83-4BA5-AB9C-A103A2F7F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58" y="1431238"/>
            <a:ext cx="1471661" cy="3995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6D853B-94DD-4B3E-BC63-9574EDCD8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287" y="1377846"/>
            <a:ext cx="3171825" cy="4610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40478-0A4D-4AA4-8C99-F85237C5D6AB}"/>
              </a:ext>
            </a:extLst>
          </p:cNvPr>
          <p:cNvSpPr txBox="1"/>
          <p:nvPr/>
        </p:nvSpPr>
        <p:spPr>
          <a:xfrm>
            <a:off x="925830" y="720090"/>
            <a:ext cx="1053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85                                                                                 85                                                                          77</a:t>
            </a:r>
          </a:p>
        </p:txBody>
      </p:sp>
    </p:spTree>
    <p:extLst>
      <p:ext uri="{BB962C8B-B14F-4D97-AF65-F5344CB8AC3E}">
        <p14:creationId xmlns:p14="http://schemas.microsoft.com/office/powerpoint/2010/main" val="2947944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454A-60FF-4669-8B35-9AB4AB5A72DC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40945B-1A62-47E7-885A-99981B00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" y="895350"/>
            <a:ext cx="4210050" cy="5067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9DA017-CC5A-4992-80AB-B4D9838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87" y="832484"/>
            <a:ext cx="5353050" cy="5400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68D32D-7C11-4C74-90A4-D874EE5473F1}"/>
              </a:ext>
            </a:extLst>
          </p:cNvPr>
          <p:cNvSpPr txBox="1"/>
          <p:nvPr/>
        </p:nvSpPr>
        <p:spPr>
          <a:xfrm>
            <a:off x="2045970" y="35433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73                                                                                                       46</a:t>
            </a:r>
          </a:p>
        </p:txBody>
      </p:sp>
    </p:spTree>
    <p:extLst>
      <p:ext uri="{BB962C8B-B14F-4D97-AF65-F5344CB8AC3E}">
        <p14:creationId xmlns:p14="http://schemas.microsoft.com/office/powerpoint/2010/main" val="19838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5E14-B3E6-47B8-BE5B-3CFA0648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Image result with high score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B7F2-B0E8-4106-9440-D69C8D6C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average Score: 55   Total average Score: 24.4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6653-3C5E-42C7-B4BE-27A9D2023F15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24</a:t>
            </a:fld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7BC0346-A0F4-4508-81BA-4D1BC2D8E30B}"/>
              </a:ext>
            </a:extLst>
          </p:cNvPr>
          <p:cNvSpPr/>
          <p:nvPr/>
        </p:nvSpPr>
        <p:spPr>
          <a:xfrm>
            <a:off x="6583680" y="3143250"/>
            <a:ext cx="320040" cy="22860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E103B-843D-4180-B5F4-B63287BBFB65}"/>
              </a:ext>
            </a:extLst>
          </p:cNvPr>
          <p:cNvSpPr txBox="1"/>
          <p:nvPr/>
        </p:nvSpPr>
        <p:spPr>
          <a:xfrm>
            <a:off x="6903720" y="3916918"/>
            <a:ext cx="241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 images with highest similarity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E4CBA-E22C-479F-A75A-B5CE8D46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778" y="2430462"/>
            <a:ext cx="2456592" cy="35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2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AB3C-CF43-419C-857A-0B83487D4C38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0478-0A4D-4AA4-8C99-F85237C5D6AB}"/>
              </a:ext>
            </a:extLst>
          </p:cNvPr>
          <p:cNvSpPr txBox="1"/>
          <p:nvPr/>
        </p:nvSpPr>
        <p:spPr>
          <a:xfrm>
            <a:off x="925830" y="720090"/>
            <a:ext cx="1053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68                                                                                 64                                                                          63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8F3B4-DC94-4058-B5E1-64F18EDD4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538287"/>
            <a:ext cx="2905125" cy="378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49F02-C719-4187-8317-87777FD5D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49" y="1538287"/>
            <a:ext cx="2809875" cy="4543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36B61E-73C9-4627-8CD1-1FE4EF36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295399"/>
            <a:ext cx="3509962" cy="472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8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454A-60FF-4669-8B35-9AB4AB5A72DC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68D32D-7C11-4C74-90A4-D874EE5473F1}"/>
              </a:ext>
            </a:extLst>
          </p:cNvPr>
          <p:cNvSpPr txBox="1"/>
          <p:nvPr/>
        </p:nvSpPr>
        <p:spPr>
          <a:xfrm>
            <a:off x="2045970" y="35433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42                                                                                                              41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EC21C-D2F0-49C4-BA08-FCBF5C827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966787"/>
            <a:ext cx="5019675" cy="492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DA628F-E8C6-492D-A2FA-693DA928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7" y="966787"/>
            <a:ext cx="34385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80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5E14-B3E6-47B8-BE5B-3CFA0648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Image result </a:t>
            </a:r>
            <a:r>
              <a:rPr lang="en-US"/>
              <a:t>with low </a:t>
            </a:r>
            <a:r>
              <a:rPr lang="en-US" dirty="0"/>
              <a:t>score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B7F2-B0E8-4106-9440-D69C8D6C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average Score: 33.4   Total average Score: 23.9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6653-3C5E-42C7-B4BE-27A9D2023F15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27</a:t>
            </a:fld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7BC0346-A0F4-4508-81BA-4D1BC2D8E30B}"/>
              </a:ext>
            </a:extLst>
          </p:cNvPr>
          <p:cNvSpPr/>
          <p:nvPr/>
        </p:nvSpPr>
        <p:spPr>
          <a:xfrm>
            <a:off x="6583680" y="3143250"/>
            <a:ext cx="320040" cy="22860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E103B-843D-4180-B5F4-B63287BBFB65}"/>
              </a:ext>
            </a:extLst>
          </p:cNvPr>
          <p:cNvSpPr txBox="1"/>
          <p:nvPr/>
        </p:nvSpPr>
        <p:spPr>
          <a:xfrm>
            <a:off x="6903720" y="3916918"/>
            <a:ext cx="241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 images with highest similarity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F2AB0-8BB3-4129-BB28-C29E0F49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8" y="2434431"/>
            <a:ext cx="3657600" cy="38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45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AB3C-CF43-419C-857A-0B83487D4C38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0478-0A4D-4AA4-8C99-F85237C5D6AB}"/>
              </a:ext>
            </a:extLst>
          </p:cNvPr>
          <p:cNvSpPr txBox="1"/>
          <p:nvPr/>
        </p:nvSpPr>
        <p:spPr>
          <a:xfrm>
            <a:off x="925830" y="720090"/>
            <a:ext cx="1053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37                                                                                 34                                                                          33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32EC5-C2B5-4027-B91D-F7C36064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8" y="1787588"/>
            <a:ext cx="4393481" cy="3743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9AD18-1C20-49D5-969B-2CD85118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3" y="1359034"/>
            <a:ext cx="2830298" cy="4727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4DEB46-33F3-49CB-8DE6-27FE50E50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095" y="1159681"/>
            <a:ext cx="4114800" cy="51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6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454A-60FF-4669-8B35-9AB4AB5A72DC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68D32D-7C11-4C74-90A4-D874EE5473F1}"/>
              </a:ext>
            </a:extLst>
          </p:cNvPr>
          <p:cNvSpPr txBox="1"/>
          <p:nvPr/>
        </p:nvSpPr>
        <p:spPr>
          <a:xfrm>
            <a:off x="2045970" y="35433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32                                                                                                              31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34339A-C188-441C-BF55-091BF5BE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87" y="845224"/>
            <a:ext cx="3165413" cy="518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2B129-D435-40D2-82BB-D88B4350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7" y="845224"/>
            <a:ext cx="38195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3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E884-D5FE-42DE-9971-BF8644FD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573E1-D43C-4A87-A6CD-A14731A30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Exclude drug unrelated images</a:t>
            </a:r>
          </a:p>
          <a:p>
            <a:r>
              <a:rPr lang="en-US" dirty="0"/>
              <a:t>Remove samples with text less than 10 chars</a:t>
            </a:r>
          </a:p>
          <a:p>
            <a:r>
              <a:rPr lang="en-US" dirty="0"/>
              <a:t>Remove samples has text more than 200 chars</a:t>
            </a:r>
          </a:p>
          <a:p>
            <a:r>
              <a:rPr lang="en-US" dirty="0"/>
              <a:t>Finally 104 images left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64D6-683D-492E-B288-01358A62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161D-945D-43C7-9FEB-D9CF7B85A503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B50D9-ABC7-4FE6-AFB0-81C3B389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BC5B6-7CD7-4149-8B27-85BCF6FD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04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77E1-6D0C-4717-A8FC-EAB0407A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based on English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F139-8DCF-461D-ABFB-0F2EDDD5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211-2283-49F2-884A-3883E87BAA30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F47D1-FC48-413C-81DA-24BB8A99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BD2CB-8420-4D3A-B1BC-EC5AEBA7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7060EE1-31FB-4165-8B17-A250BA1E7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70518"/>
              </p:ext>
            </p:extLst>
          </p:nvPr>
        </p:nvGraphicFramePr>
        <p:xfrm>
          <a:off x="2594610" y="2114549"/>
          <a:ext cx="6015990" cy="4132740"/>
        </p:xfrm>
        <a:graphic>
          <a:graphicData uri="http://schemas.openxmlformats.org/drawingml/2006/table">
            <a:tbl>
              <a:tblPr/>
              <a:tblGrid>
                <a:gridCol w="513748">
                  <a:extLst>
                    <a:ext uri="{9D8B030D-6E8A-4147-A177-3AD203B41FA5}">
                      <a16:colId xmlns:a16="http://schemas.microsoft.com/office/drawing/2014/main" val="1391128481"/>
                    </a:ext>
                  </a:extLst>
                </a:gridCol>
                <a:gridCol w="513748">
                  <a:extLst>
                    <a:ext uri="{9D8B030D-6E8A-4147-A177-3AD203B41FA5}">
                      <a16:colId xmlns:a16="http://schemas.microsoft.com/office/drawing/2014/main" val="3625366131"/>
                    </a:ext>
                  </a:extLst>
                </a:gridCol>
                <a:gridCol w="554849">
                  <a:extLst>
                    <a:ext uri="{9D8B030D-6E8A-4147-A177-3AD203B41FA5}">
                      <a16:colId xmlns:a16="http://schemas.microsoft.com/office/drawing/2014/main" val="46496106"/>
                    </a:ext>
                  </a:extLst>
                </a:gridCol>
                <a:gridCol w="539435">
                  <a:extLst>
                    <a:ext uri="{9D8B030D-6E8A-4147-A177-3AD203B41FA5}">
                      <a16:colId xmlns:a16="http://schemas.microsoft.com/office/drawing/2014/main" val="881574251"/>
                    </a:ext>
                  </a:extLst>
                </a:gridCol>
                <a:gridCol w="534298">
                  <a:extLst>
                    <a:ext uri="{9D8B030D-6E8A-4147-A177-3AD203B41FA5}">
                      <a16:colId xmlns:a16="http://schemas.microsoft.com/office/drawing/2014/main" val="100485066"/>
                    </a:ext>
                  </a:extLst>
                </a:gridCol>
                <a:gridCol w="472648">
                  <a:extLst>
                    <a:ext uri="{9D8B030D-6E8A-4147-A177-3AD203B41FA5}">
                      <a16:colId xmlns:a16="http://schemas.microsoft.com/office/drawing/2014/main" val="1069433227"/>
                    </a:ext>
                  </a:extLst>
                </a:gridCol>
                <a:gridCol w="477786">
                  <a:extLst>
                    <a:ext uri="{9D8B030D-6E8A-4147-A177-3AD203B41FA5}">
                      <a16:colId xmlns:a16="http://schemas.microsoft.com/office/drawing/2014/main" val="938808736"/>
                    </a:ext>
                  </a:extLst>
                </a:gridCol>
                <a:gridCol w="472648">
                  <a:extLst>
                    <a:ext uri="{9D8B030D-6E8A-4147-A177-3AD203B41FA5}">
                      <a16:colId xmlns:a16="http://schemas.microsoft.com/office/drawing/2014/main" val="3989639137"/>
                    </a:ext>
                  </a:extLst>
                </a:gridCol>
                <a:gridCol w="472648">
                  <a:extLst>
                    <a:ext uri="{9D8B030D-6E8A-4147-A177-3AD203B41FA5}">
                      <a16:colId xmlns:a16="http://schemas.microsoft.com/office/drawing/2014/main" val="4169973179"/>
                    </a:ext>
                  </a:extLst>
                </a:gridCol>
                <a:gridCol w="477786">
                  <a:extLst>
                    <a:ext uri="{9D8B030D-6E8A-4147-A177-3AD203B41FA5}">
                      <a16:colId xmlns:a16="http://schemas.microsoft.com/office/drawing/2014/main" val="66385841"/>
                    </a:ext>
                  </a:extLst>
                </a:gridCol>
                <a:gridCol w="493198">
                  <a:extLst>
                    <a:ext uri="{9D8B030D-6E8A-4147-A177-3AD203B41FA5}">
                      <a16:colId xmlns:a16="http://schemas.microsoft.com/office/drawing/2014/main" val="709774573"/>
                    </a:ext>
                  </a:extLst>
                </a:gridCol>
                <a:gridCol w="493198">
                  <a:extLst>
                    <a:ext uri="{9D8B030D-6E8A-4147-A177-3AD203B41FA5}">
                      <a16:colId xmlns:a16="http://schemas.microsoft.com/office/drawing/2014/main" val="1860524974"/>
                    </a:ext>
                  </a:extLst>
                </a:gridCol>
              </a:tblGrid>
              <a:tr h="3443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359402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71078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240154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788804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927621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831553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688128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813423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245452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78175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593026"/>
                  </a:ext>
                </a:extLst>
              </a:tr>
              <a:tr h="3443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389465"/>
                  </a:ext>
                </a:extLst>
              </a:tr>
            </a:tbl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9A35A0-B937-4C8B-80DB-BE655B140B8E}"/>
              </a:ext>
            </a:extLst>
          </p:cNvPr>
          <p:cNvSpPr/>
          <p:nvPr/>
        </p:nvSpPr>
        <p:spPr>
          <a:xfrm>
            <a:off x="1884045" y="2114549"/>
            <a:ext cx="651510" cy="262891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F9518C6-06A2-4A54-A4BB-3C950BC63BD8}"/>
              </a:ext>
            </a:extLst>
          </p:cNvPr>
          <p:cNvSpPr/>
          <p:nvPr/>
        </p:nvSpPr>
        <p:spPr>
          <a:xfrm>
            <a:off x="2697480" y="1348740"/>
            <a:ext cx="251460" cy="671751"/>
          </a:xfrm>
          <a:prstGeom prst="down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DFB55-2115-4708-9F6C-4366FD8E1C28}"/>
              </a:ext>
            </a:extLst>
          </p:cNvPr>
          <p:cNvSpPr txBox="1"/>
          <p:nvPr/>
        </p:nvSpPr>
        <p:spPr>
          <a:xfrm>
            <a:off x="1783080" y="1483221"/>
            <a:ext cx="104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 of images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075FE2-1168-4CFF-B3FA-0504A24F9804}"/>
              </a:ext>
            </a:extLst>
          </p:cNvPr>
          <p:cNvCxnSpPr>
            <a:cxnSpLocks/>
          </p:cNvCxnSpPr>
          <p:nvPr/>
        </p:nvCxnSpPr>
        <p:spPr>
          <a:xfrm>
            <a:off x="8610600" y="2245994"/>
            <a:ext cx="117348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4114A0-117C-48F7-B54D-95BB85A53604}"/>
              </a:ext>
            </a:extLst>
          </p:cNvPr>
          <p:cNvCxnSpPr>
            <a:cxnSpLocks/>
          </p:cNvCxnSpPr>
          <p:nvPr/>
        </p:nvCxnSpPr>
        <p:spPr>
          <a:xfrm>
            <a:off x="2948940" y="6247289"/>
            <a:ext cx="0" cy="4741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B0C6C0C-FC37-4B45-A814-6A949C1FB94F}"/>
              </a:ext>
            </a:extLst>
          </p:cNvPr>
          <p:cNvSpPr txBox="1"/>
          <p:nvPr/>
        </p:nvSpPr>
        <p:spPr>
          <a:xfrm>
            <a:off x="9898380" y="20204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E3656F-35EB-4FB9-9F84-0E0722135ED2}"/>
              </a:ext>
            </a:extLst>
          </p:cNvPr>
          <p:cNvSpPr txBox="1"/>
          <p:nvPr/>
        </p:nvSpPr>
        <p:spPr>
          <a:xfrm>
            <a:off x="2948940" y="64928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103</a:t>
            </a:r>
          </a:p>
        </p:txBody>
      </p:sp>
    </p:spTree>
    <p:extLst>
      <p:ext uri="{BB962C8B-B14F-4D97-AF65-F5344CB8AC3E}">
        <p14:creationId xmlns:p14="http://schemas.microsoft.com/office/powerpoint/2010/main" val="390788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4B7E-A70E-49BC-A570-60C43922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similarity score for every row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FF2AE-D0E5-4619-8DFC-CD379E34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786D-A4F3-4DC2-B9BB-DF4935FC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76475-B41E-4E4A-82F0-2DE755BC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5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2343F-D087-416F-B8A9-F80331EF269C}"/>
              </a:ext>
            </a:extLst>
          </p:cNvPr>
          <p:cNvCxnSpPr>
            <a:cxnSpLocks/>
          </p:cNvCxnSpPr>
          <p:nvPr/>
        </p:nvCxnSpPr>
        <p:spPr>
          <a:xfrm>
            <a:off x="3006090" y="5790089"/>
            <a:ext cx="0" cy="4741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91003D-7F58-4333-AAFF-E88FACE6006E}"/>
              </a:ext>
            </a:extLst>
          </p:cNvPr>
          <p:cNvSpPr txBox="1"/>
          <p:nvPr/>
        </p:nvSpPr>
        <p:spPr>
          <a:xfrm>
            <a:off x="3006090" y="60356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103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F17B9D47-4E1B-4C6D-BD98-9F4E133CA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895179"/>
              </p:ext>
            </p:extLst>
          </p:nvPr>
        </p:nvGraphicFramePr>
        <p:xfrm>
          <a:off x="2594608" y="1439228"/>
          <a:ext cx="5330196" cy="4310859"/>
        </p:xfrm>
        <a:graphic>
          <a:graphicData uri="http://schemas.openxmlformats.org/drawingml/2006/table">
            <a:tbl>
              <a:tblPr/>
              <a:tblGrid>
                <a:gridCol w="888366">
                  <a:extLst>
                    <a:ext uri="{9D8B030D-6E8A-4147-A177-3AD203B41FA5}">
                      <a16:colId xmlns:a16="http://schemas.microsoft.com/office/drawing/2014/main" val="3117433400"/>
                    </a:ext>
                  </a:extLst>
                </a:gridCol>
                <a:gridCol w="888366">
                  <a:extLst>
                    <a:ext uri="{9D8B030D-6E8A-4147-A177-3AD203B41FA5}">
                      <a16:colId xmlns:a16="http://schemas.microsoft.com/office/drawing/2014/main" val="112829058"/>
                    </a:ext>
                  </a:extLst>
                </a:gridCol>
                <a:gridCol w="888366">
                  <a:extLst>
                    <a:ext uri="{9D8B030D-6E8A-4147-A177-3AD203B41FA5}">
                      <a16:colId xmlns:a16="http://schemas.microsoft.com/office/drawing/2014/main" val="2887809619"/>
                    </a:ext>
                  </a:extLst>
                </a:gridCol>
                <a:gridCol w="888366">
                  <a:extLst>
                    <a:ext uri="{9D8B030D-6E8A-4147-A177-3AD203B41FA5}">
                      <a16:colId xmlns:a16="http://schemas.microsoft.com/office/drawing/2014/main" val="2001452597"/>
                    </a:ext>
                  </a:extLst>
                </a:gridCol>
                <a:gridCol w="888366">
                  <a:extLst>
                    <a:ext uri="{9D8B030D-6E8A-4147-A177-3AD203B41FA5}">
                      <a16:colId xmlns:a16="http://schemas.microsoft.com/office/drawing/2014/main" val="946656810"/>
                    </a:ext>
                  </a:extLst>
                </a:gridCol>
                <a:gridCol w="888366">
                  <a:extLst>
                    <a:ext uri="{9D8B030D-6E8A-4147-A177-3AD203B41FA5}">
                      <a16:colId xmlns:a16="http://schemas.microsoft.com/office/drawing/2014/main" val="674290117"/>
                    </a:ext>
                  </a:extLst>
                </a:gridCol>
              </a:tblGrid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542891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698657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555743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584349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225156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65217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25239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454859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10958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782111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103594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371550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690874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747517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571090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792777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638594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329714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474063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209877"/>
                  </a:ext>
                </a:extLst>
              </a:tr>
              <a:tr h="205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70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96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C4A3-4224-4494-960F-43A9E11F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top 5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D8358-F384-4011-9075-E1AC7D684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images, get similarity scores with all other images</a:t>
            </a:r>
          </a:p>
          <a:p>
            <a:r>
              <a:rPr lang="en-US" dirty="0"/>
              <a:t>Rank and get top 5 results has highest similarity score for each image</a:t>
            </a:r>
          </a:p>
          <a:p>
            <a:r>
              <a:rPr lang="en-US" dirty="0"/>
              <a:t>If all top_5 has the same label, accuracy is 100%</a:t>
            </a:r>
          </a:p>
          <a:p>
            <a:r>
              <a:rPr lang="en-US" dirty="0"/>
              <a:t>If 4 of top_5 has the same label, accuracy is 80%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B2721-0D62-4DED-9C55-41169316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55C05-82A6-44C6-9F60-66A9F258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55210-A2AB-45A8-A8C8-ECBCFFA7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65EF-178D-4C17-9703-44719DA0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of top 5 score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BED9-6249-4F38-87A0-479EBD18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2746-635B-4707-A11A-08B3C77FB713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6D65D-0B90-4B10-9522-66B5A391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B4CA-48E8-4C79-A28B-492805E8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3D8FC14-6044-479F-808B-6AC5182C36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8191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4B8107B-776B-43AD-8B18-D5F538A57C0F}"/>
              </a:ext>
            </a:extLst>
          </p:cNvPr>
          <p:cNvSpPr txBox="1"/>
          <p:nvPr/>
        </p:nvSpPr>
        <p:spPr>
          <a:xfrm>
            <a:off x="2777490" y="1690688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Details are displayed in following slides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078934-1816-4DF1-BB7B-F92A8DCF2859}"/>
              </a:ext>
            </a:extLst>
          </p:cNvPr>
          <p:cNvSpPr/>
          <p:nvPr/>
        </p:nvSpPr>
        <p:spPr>
          <a:xfrm>
            <a:off x="2548890" y="1768475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949D84-4CB8-48D8-BD1C-2E6C56800A33}"/>
              </a:ext>
            </a:extLst>
          </p:cNvPr>
          <p:cNvSpPr/>
          <p:nvPr/>
        </p:nvSpPr>
        <p:spPr>
          <a:xfrm>
            <a:off x="10968990" y="2237541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03B1FA-E0B7-4386-B13D-CE84A405128F}"/>
              </a:ext>
            </a:extLst>
          </p:cNvPr>
          <p:cNvSpPr/>
          <p:nvPr/>
        </p:nvSpPr>
        <p:spPr>
          <a:xfrm>
            <a:off x="5223510" y="2239407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19C53C-4A10-486A-A38B-C7FF44215066}"/>
              </a:ext>
            </a:extLst>
          </p:cNvPr>
          <p:cNvSpPr/>
          <p:nvPr/>
        </p:nvSpPr>
        <p:spPr>
          <a:xfrm>
            <a:off x="1291590" y="5749249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266F3-D439-401C-ADF3-5986AA568C6C}"/>
              </a:ext>
            </a:extLst>
          </p:cNvPr>
          <p:cNvSpPr/>
          <p:nvPr/>
        </p:nvSpPr>
        <p:spPr>
          <a:xfrm>
            <a:off x="4800600" y="2899053"/>
            <a:ext cx="251460" cy="2343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4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5E14-B3E6-47B8-BE5B-3CFA0648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Image result with high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B7F2-B0E8-4106-9440-D69C8D6C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6653-3C5E-42C7-B4BE-27A9D2023F15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8</a:t>
            </a:fld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7BC0346-A0F4-4508-81BA-4D1BC2D8E30B}"/>
              </a:ext>
            </a:extLst>
          </p:cNvPr>
          <p:cNvSpPr/>
          <p:nvPr/>
        </p:nvSpPr>
        <p:spPr>
          <a:xfrm>
            <a:off x="6583680" y="3143250"/>
            <a:ext cx="320040" cy="22860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E103B-843D-4180-B5F4-B63287BBFB65}"/>
              </a:ext>
            </a:extLst>
          </p:cNvPr>
          <p:cNvSpPr txBox="1"/>
          <p:nvPr/>
        </p:nvSpPr>
        <p:spPr>
          <a:xfrm>
            <a:off x="6903720" y="3916918"/>
            <a:ext cx="241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images with highest similarity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76BC1-A347-496C-BC9F-B380C1A5B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009775"/>
            <a:ext cx="2844055" cy="41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5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4E3-0D44-4A2D-94B7-556EA791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AB3C-CF43-419C-857A-0B83487D4C38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C074-8AE4-4415-9C38-F403959A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Xiangwen &amp; Leihong &amp; Joshua @FDA/NCTR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FA7F-7EAE-4337-80C0-F9B8F163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1D8E-6D76-4888-9F16-BB03C5B250F2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0478-0A4D-4AA4-8C99-F85237C5D6AB}"/>
              </a:ext>
            </a:extLst>
          </p:cNvPr>
          <p:cNvSpPr txBox="1"/>
          <p:nvPr/>
        </p:nvSpPr>
        <p:spPr>
          <a:xfrm>
            <a:off x="925830" y="720090"/>
            <a:ext cx="1053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46                                                                                 39                                                                          38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2F709-B54B-45E2-A811-24B26CAB1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00" y="1977390"/>
            <a:ext cx="3004296" cy="4010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8F54A-DB29-41FD-B248-2DE7507D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904" y="1977390"/>
            <a:ext cx="2618475" cy="4201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B96AA7-EFF7-4B7B-A5F0-37C8070A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136" y="2053828"/>
            <a:ext cx="4388547" cy="334541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259352-1E07-461B-B105-1AEA1966D704}"/>
              </a:ext>
            </a:extLst>
          </p:cNvPr>
          <p:cNvCxnSpPr/>
          <p:nvPr/>
        </p:nvCxnSpPr>
        <p:spPr>
          <a:xfrm>
            <a:off x="3814904" y="560070"/>
            <a:ext cx="0" cy="579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3B2B39-545E-4581-9179-C24001A6410F}"/>
              </a:ext>
            </a:extLst>
          </p:cNvPr>
          <p:cNvCxnSpPr/>
          <p:nvPr/>
        </p:nvCxnSpPr>
        <p:spPr>
          <a:xfrm>
            <a:off x="6744794" y="560070"/>
            <a:ext cx="0" cy="579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A74868-9ED7-47EF-B35B-1C4AA9D8DDC0}"/>
              </a:ext>
            </a:extLst>
          </p:cNvPr>
          <p:cNvSpPr txBox="1"/>
          <p:nvPr/>
        </p:nvSpPr>
        <p:spPr>
          <a:xfrm>
            <a:off x="478704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A10D9C-50BD-4A73-9E16-E4D7FD3A96F6}"/>
              </a:ext>
            </a:extLst>
          </p:cNvPr>
          <p:cNvSpPr txBox="1"/>
          <p:nvPr/>
        </p:nvSpPr>
        <p:spPr>
          <a:xfrm>
            <a:off x="8925332" y="95506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0CCDE0-FFFA-438D-B1FC-DC8ED3129FF4}"/>
              </a:ext>
            </a:extLst>
          </p:cNvPr>
          <p:cNvSpPr txBox="1"/>
          <p:nvPr/>
        </p:nvSpPr>
        <p:spPr>
          <a:xfrm>
            <a:off x="4528399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31461-EE00-4239-9D70-6ADB535922B0}"/>
              </a:ext>
            </a:extLst>
          </p:cNvPr>
          <p:cNvSpPr txBox="1"/>
          <p:nvPr/>
        </p:nvSpPr>
        <p:spPr>
          <a:xfrm>
            <a:off x="8770996" y="350758"/>
            <a:ext cx="265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</p:spTree>
    <p:extLst>
      <p:ext uri="{BB962C8B-B14F-4D97-AF65-F5344CB8AC3E}">
        <p14:creationId xmlns:p14="http://schemas.microsoft.com/office/powerpoint/2010/main" val="3864100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1007</Words>
  <Application>Microsoft Office PowerPoint</Application>
  <PresentationFormat>Widescreen</PresentationFormat>
  <Paragraphs>451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OCR for text detection and recognition</vt:lpstr>
      <vt:lpstr>Crawled images from drug list</vt:lpstr>
      <vt:lpstr>Data  preprocessing</vt:lpstr>
      <vt:lpstr>Similarity matrix based on English</vt:lpstr>
      <vt:lpstr>Top 5 similarity score for every row</vt:lpstr>
      <vt:lpstr>Classification of top 5 results</vt:lpstr>
      <vt:lpstr>Accuracy of top 5 score results</vt:lpstr>
      <vt:lpstr>Selected Image result with high accuracy</vt:lpstr>
      <vt:lpstr>PowerPoint Presentation</vt:lpstr>
      <vt:lpstr>Selected Image result with high accuracy</vt:lpstr>
      <vt:lpstr>PowerPoint Presentation</vt:lpstr>
      <vt:lpstr>PowerPoint Presentation</vt:lpstr>
      <vt:lpstr>Selected Image result with high accuracy</vt:lpstr>
      <vt:lpstr>PowerPoint Presentation</vt:lpstr>
      <vt:lpstr>PowerPoint Presentation</vt:lpstr>
      <vt:lpstr>Image result with 0 accuracy</vt:lpstr>
      <vt:lpstr>PowerPoint Presentation</vt:lpstr>
      <vt:lpstr>PowerPoint Presentation</vt:lpstr>
      <vt:lpstr>Average similarity score difference</vt:lpstr>
      <vt:lpstr>Select images through high score differences</vt:lpstr>
      <vt:lpstr>Selected Image result with high score differences</vt:lpstr>
      <vt:lpstr>PowerPoint Presentation</vt:lpstr>
      <vt:lpstr>PowerPoint Presentation</vt:lpstr>
      <vt:lpstr>Selected Image result with high score differences</vt:lpstr>
      <vt:lpstr>PowerPoint Presentation</vt:lpstr>
      <vt:lpstr>PowerPoint Presentation</vt:lpstr>
      <vt:lpstr>Selected Image result with low score differences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 for text detection and recognition</dc:title>
  <dc:creator>Liu, Xiangwen *</dc:creator>
  <cp:lastModifiedBy>Liu, Xiangwen *</cp:lastModifiedBy>
  <cp:revision>31</cp:revision>
  <dcterms:created xsi:type="dcterms:W3CDTF">2018-09-04T19:42:27Z</dcterms:created>
  <dcterms:modified xsi:type="dcterms:W3CDTF">2018-09-05T18:38:36Z</dcterms:modified>
</cp:coreProperties>
</file>